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Old Standard TT"/>
      <p:regular r:id="rId75"/>
      <p:bold r:id="rId76"/>
      <p: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FE6F053-2E35-4689-A3EC-2C264BD90038}">
  <a:tblStyle styleId="{1FE6F053-2E35-4689-A3EC-2C264BD900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OldStandardTT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OldStandardTT-italic.fntdata"/><Relationship Id="rId32" Type="http://schemas.openxmlformats.org/officeDocument/2006/relationships/slide" Target="slides/slide27.xml"/><Relationship Id="rId76" Type="http://schemas.openxmlformats.org/officeDocument/2006/relationships/font" Target="fonts/OldStandardTT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10,000,000 rows x 31 columns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data.go.kr/dataset/15007122/fileData.do?lang=ko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Medical Examination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Analysis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Hyesu Kim</a:t>
            </a:r>
            <a:r>
              <a:rPr b="1" lang="en">
                <a:solidFill>
                  <a:schemeClr val="lt2"/>
                </a:solidFill>
              </a:rPr>
              <a:t>_</a:t>
            </a:r>
            <a:r>
              <a:rPr lang="en"/>
              <a:t>Hyejung Kim</a:t>
            </a:r>
            <a:r>
              <a:rPr b="1" lang="en">
                <a:solidFill>
                  <a:schemeClr val="lt2"/>
                </a:solidFill>
              </a:rPr>
              <a:t>_</a:t>
            </a:r>
            <a:r>
              <a:rPr lang="en"/>
              <a:t>Sunghwa Ryu</a:t>
            </a:r>
            <a:r>
              <a:rPr b="1" lang="en">
                <a:solidFill>
                  <a:schemeClr val="lt2"/>
                </a:solidFill>
              </a:rPr>
              <a:t>_</a:t>
            </a:r>
            <a:endParaRPr b="1"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derived variable</a:t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md = pd.read_csv("C:\Python\medical\medical.csv", engine="python")</a:t>
            </a:r>
            <a:endParaRPr b="1"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md.info()</a:t>
            </a:r>
            <a:endParaRPr b="1"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076" y="373550"/>
            <a:ext cx="2528475" cy="4396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Shape 117"/>
          <p:cNvSpPr/>
          <p:nvPr/>
        </p:nvSpPr>
        <p:spPr>
          <a:xfrm>
            <a:off x="1988350" y="2589775"/>
            <a:ext cx="2749200" cy="133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1939250" y="2589775"/>
            <a:ext cx="34980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BMI = (체중) / (신장)^2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1778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BMI &lt; 18.5 &lt;- "저체중"</a:t>
            </a:r>
            <a:endParaRPr b="1" sz="1200">
              <a:solidFill>
                <a:schemeClr val="dk1"/>
              </a:solidFill>
            </a:endParaRPr>
          </a:p>
          <a:p>
            <a:pPr indent="1778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18.5 </a:t>
            </a:r>
            <a:r>
              <a:rPr b="1" lang="en" sz="1200">
                <a:solidFill>
                  <a:schemeClr val="dk1"/>
                </a:solidFill>
              </a:rPr>
              <a:t>&lt;= BMI &lt; 25.0 &lt;- "정상"</a:t>
            </a:r>
            <a:endParaRPr b="1" sz="1200">
              <a:solidFill>
                <a:schemeClr val="dk1"/>
              </a:solidFill>
            </a:endParaRPr>
          </a:p>
          <a:p>
            <a:pPr indent="1778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25.0 &lt;= BMI &lt; 30.0 &lt;- "과체중"</a:t>
            </a:r>
            <a:endParaRPr b="1" sz="1200">
              <a:solidFill>
                <a:schemeClr val="dk1"/>
              </a:solidFill>
            </a:endParaRPr>
          </a:p>
          <a:p>
            <a:pPr indent="1778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BMI &gt;= 30.0 &lt;- "비만"</a:t>
            </a:r>
            <a:endParaRPr b="1" sz="12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19" name="Shape 119"/>
          <p:cNvCxnSpPr/>
          <p:nvPr/>
        </p:nvCxnSpPr>
        <p:spPr>
          <a:xfrm>
            <a:off x="4762250" y="3743525"/>
            <a:ext cx="994200" cy="56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57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exploration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medi1.shape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&gt; (1000000, 31)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medi1.columns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&gt; Index(['기준년도', '가입자일련번호', '성별코드', '연령대코드(5세단위)', '시도코드',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'신장(5Cm단위)', '체중(5Kg 단위)', '허리둘레', '시력(좌)', '시력(우)',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'청력(좌)', '청력(우)', '수축기혈압', '이완기혈압', '식전혈당(공복혈당)',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'총콜레스테롤', '트리글리세라이드', 'HDL콜레스테롤', 'LDL콜레스테롤',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'혈색소', '요단백', '혈청크레아티닌', '(혈청지오티)AST',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'(혈청지오티)ALT', '감마지티피', '흡연상태', '음주여부',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'구강검진 수검여부', '치아우식증유무', '치석유무', '데이터 기준일자'],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     	 dtype='object')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medi1.dtypes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&gt; see the right side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&gt;&gt; most of variables are numeric 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867" l="17792" r="68499" t="29187"/>
          <a:stretch/>
        </p:blipFill>
        <p:spPr>
          <a:xfrm>
            <a:off x="7031475" y="457950"/>
            <a:ext cx="1597502" cy="43305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57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exploration</a:t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edi1.describe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Change to categorical variables :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list = ['sex', 'age_group', 'city_code', 'olig_prote_cd', 'smoke', 'drink_yn', 'dent_exam_yn', 'crs_yn', 'ttr_yn']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for i in list: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medi1[i] = medi1[i].astype('category')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print("the type of", i, medi1[i].dtypes)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12586" l="18265" r="11588" t="53032"/>
          <a:stretch/>
        </p:blipFill>
        <p:spPr>
          <a:xfrm>
            <a:off x="542186" y="1488600"/>
            <a:ext cx="8059627" cy="20985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 </a:t>
            </a:r>
            <a:endParaRPr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medi1.info()  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di1.isnull().sum()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Missing values: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Since there are only a few missing values in ‘sight_left’, ‘sight_right’, ‘hear_left’,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‘hear_right’, ‘ldl_chole’, ‘olig_prote_cd’, ‘smoke’, ‘drink_yn’, we might want to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drop them for the further analysis.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*In statistical language, if the number of the cases is less than 5% of the sample,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then the researcher can drop them.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There are many missing values in ‘crs_yn’ and ‘ttr_yn’ variables.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assume that this is because people don’t exactly know whether they have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cavity or plaque when they were asked.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 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1349" l="17654" r="69109" t="28720"/>
          <a:stretch/>
        </p:blipFill>
        <p:spPr>
          <a:xfrm>
            <a:off x="7062800" y="535950"/>
            <a:ext cx="1500725" cy="421265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6" name="Shape 146"/>
          <p:cNvCxnSpPr/>
          <p:nvPr/>
        </p:nvCxnSpPr>
        <p:spPr>
          <a:xfrm flipH="1" rot="10800000">
            <a:off x="6566650" y="1714650"/>
            <a:ext cx="447600" cy="1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Shape 147"/>
          <p:cNvSpPr txBox="1"/>
          <p:nvPr/>
        </p:nvSpPr>
        <p:spPr>
          <a:xfrm>
            <a:off x="5903250" y="1735125"/>
            <a:ext cx="7260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0.0162%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0.0160%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0.0137%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0.0134%</a:t>
            </a:r>
            <a:endParaRPr sz="1000"/>
          </a:p>
        </p:txBody>
      </p:sp>
      <p:cxnSp>
        <p:nvCxnSpPr>
          <p:cNvPr id="148" name="Shape 148"/>
          <p:cNvCxnSpPr>
            <a:stCxn id="149" idx="3"/>
          </p:cNvCxnSpPr>
          <p:nvPr/>
        </p:nvCxnSpPr>
        <p:spPr>
          <a:xfrm flipH="1" rot="10800000">
            <a:off x="6629250" y="2996988"/>
            <a:ext cx="3972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Shape 150"/>
          <p:cNvCxnSpPr>
            <a:stCxn id="149" idx="3"/>
          </p:cNvCxnSpPr>
          <p:nvPr/>
        </p:nvCxnSpPr>
        <p:spPr>
          <a:xfrm>
            <a:off x="6629250" y="3181188"/>
            <a:ext cx="3732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5903250" y="2966988"/>
            <a:ext cx="726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0.4242%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0.4339%</a:t>
            </a:r>
            <a:endParaRPr sz="1000"/>
          </a:p>
        </p:txBody>
      </p:sp>
      <p:sp>
        <p:nvSpPr>
          <p:cNvPr id="151" name="Shape 151"/>
          <p:cNvSpPr txBox="1"/>
          <p:nvPr/>
        </p:nvSpPr>
        <p:spPr>
          <a:xfrm>
            <a:off x="5903100" y="3611488"/>
            <a:ext cx="726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0.0382%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0.0984%</a:t>
            </a:r>
            <a:endParaRPr sz="1000"/>
          </a:p>
        </p:txBody>
      </p:sp>
      <p:cxnSp>
        <p:nvCxnSpPr>
          <p:cNvPr id="152" name="Shape 152"/>
          <p:cNvCxnSpPr>
            <a:stCxn id="151" idx="3"/>
          </p:cNvCxnSpPr>
          <p:nvPr/>
        </p:nvCxnSpPr>
        <p:spPr>
          <a:xfrm>
            <a:off x="6629400" y="3825688"/>
            <a:ext cx="3729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Shape 153"/>
          <p:cNvSpPr txBox="1"/>
          <p:nvPr/>
        </p:nvSpPr>
        <p:spPr>
          <a:xfrm>
            <a:off x="5903250" y="4140400"/>
            <a:ext cx="726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88.995%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61.728%</a:t>
            </a:r>
            <a:endParaRPr sz="1000"/>
          </a:p>
        </p:txBody>
      </p:sp>
      <p:cxnSp>
        <p:nvCxnSpPr>
          <p:cNvPr id="154" name="Shape 154"/>
          <p:cNvCxnSpPr>
            <a:stCxn id="153" idx="3"/>
          </p:cNvCxnSpPr>
          <p:nvPr/>
        </p:nvCxnSpPr>
        <p:spPr>
          <a:xfrm flipH="1" rot="10800000">
            <a:off x="6629250" y="4316500"/>
            <a:ext cx="373200" cy="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</a:t>
            </a:r>
            <a:r>
              <a:rPr lang="en"/>
              <a:t>utliers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Boxplot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Scatterplot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Boxplot</a:t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210625"/>
            <a:ext cx="85206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def boxplot(row, col, data, colu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mns):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plt.figure()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plt.rcParams["figure.figsize"] = (20, 5*row)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count = row * col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color = ['#BBDEFB','#F8BBD0','#EBDEF0']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for i in range(count):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plt.subplot(row, col, i+1)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        ax = sns.boxplot(columns[i], data=data, palette=[color[i%3]])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    plt.show()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5715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columns = ['HEIGHT', 'WEIGHT', 'WAIST', 'BODY_CONDITION']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boxplot(4,1,medical,columns)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Height and Weight</a:t>
            </a:r>
            <a:endParaRPr sz="2500"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4181500"/>
            <a:ext cx="8520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100kg or more : 13,385</a:t>
            </a:r>
            <a:endParaRPr b="1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325" y="1210625"/>
            <a:ext cx="5519326" cy="28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Waist</a:t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4181500"/>
            <a:ext cx="8520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90cm or more : 164,695</a:t>
            </a:r>
            <a:endParaRPr b="1"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2300"/>
            <a:ext cx="8839199" cy="222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BMI</a:t>
            </a:r>
            <a:endParaRPr sz="2500"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3743975"/>
            <a:ext cx="85206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Less than 18.5  : 33,324</a:t>
            </a:r>
            <a:endParaRPr b="1"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More than 25 : 333,212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More than 35 : 3,554</a:t>
            </a:r>
            <a:endParaRPr b="1" sz="1200"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198" cy="217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Eyesight</a:t>
            </a:r>
            <a:endParaRPr sz="2500"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388" y="1210625"/>
            <a:ext cx="5393215" cy="28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>
            <p:ph idx="1" type="body"/>
          </p:nvPr>
        </p:nvSpPr>
        <p:spPr>
          <a:xfrm>
            <a:off x="1791750" y="4181500"/>
            <a:ext cx="55605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Loss of Left Eyesight</a:t>
            </a:r>
            <a:r>
              <a:rPr b="1" lang="en" sz="1200"/>
              <a:t> : 3,455		Loss of Right </a:t>
            </a:r>
            <a:r>
              <a:rPr b="1" lang="en" sz="1200"/>
              <a:t>Eyes</a:t>
            </a:r>
            <a:r>
              <a:rPr b="1" lang="en" sz="1200"/>
              <a:t>ight : 3,338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Loss of Both Eyesight : 515</a:t>
            </a:r>
            <a:endParaRPr b="1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Eyesight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2080950" y="4190025"/>
            <a:ext cx="4982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50" y="1210625"/>
            <a:ext cx="5445490" cy="28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Blood Pressure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62" y="1162513"/>
            <a:ext cx="5415022" cy="281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250" y="1162525"/>
            <a:ext cx="1905075" cy="14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idx="1" type="body"/>
          </p:nvPr>
        </p:nvSpPr>
        <p:spPr>
          <a:xfrm>
            <a:off x="6518588" y="2843675"/>
            <a:ext cx="23784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BP Hiht 180 or more : 1,832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BP lwst 110 or more : 4,146</a:t>
            </a:r>
            <a:endParaRPr b="1"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Total Cholesterol</a:t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201" cy="224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3603650"/>
            <a:ext cx="44862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1305200" y="3701000"/>
            <a:ext cx="831600" cy="1034400"/>
          </a:xfrm>
          <a:prstGeom prst="rect">
            <a:avLst/>
          </a:prstGeom>
          <a:solidFill>
            <a:srgbClr val="FF0000">
              <a:alpha val="2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5468900" y="3684800"/>
            <a:ext cx="31551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Total cholesterol 240 or more : 109,825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Total cholesterol 400 or more : 149</a:t>
            </a:r>
            <a:endParaRPr b="1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highlight>
                  <a:srgbClr val="FDFDFD"/>
                </a:highlight>
              </a:rPr>
              <a:t> </a:t>
            </a:r>
            <a:r>
              <a:rPr lang="en" sz="2500"/>
              <a:t>HDL </a:t>
            </a:r>
            <a:r>
              <a:rPr lang="en" sz="2500"/>
              <a:t>Cholesterol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highlight>
                <a:srgbClr val="FDFDFD"/>
              </a:highlight>
            </a:endParaRP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5447050" y="3603650"/>
            <a:ext cx="3013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HDL cholesterol less than 60  : 658,854</a:t>
            </a:r>
            <a:endParaRPr b="1"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HDL cholesterol 200 or more : 130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HDL cholesterol 400 or more : 102</a:t>
            </a:r>
            <a:endParaRPr b="1" sz="1200"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3603650"/>
            <a:ext cx="44862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50" y="1255249"/>
            <a:ext cx="8667300" cy="21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2117350" y="3686600"/>
            <a:ext cx="947400" cy="1034400"/>
          </a:xfrm>
          <a:prstGeom prst="rect">
            <a:avLst/>
          </a:prstGeom>
          <a:solidFill>
            <a:srgbClr val="FF0000">
              <a:alpha val="2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LDL </a:t>
            </a:r>
            <a:r>
              <a:rPr lang="en" sz="2500"/>
              <a:t>Cholesterol</a:t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7299525" y="1641650"/>
            <a:ext cx="1353300" cy="725100"/>
          </a:xfrm>
          <a:prstGeom prst="rect">
            <a:avLst/>
          </a:prstGeom>
          <a:solidFill>
            <a:srgbClr val="FF0000">
              <a:alpha val="2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5541050" y="3467700"/>
            <a:ext cx="30132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LDL </a:t>
            </a:r>
            <a:r>
              <a:rPr b="1" lang="en" sz="1200"/>
              <a:t>cholesterol</a:t>
            </a:r>
            <a:r>
              <a:rPr b="1" lang="en" sz="1200"/>
              <a:t> 160 or more : 88,964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LDL </a:t>
            </a:r>
            <a:r>
              <a:rPr b="1" lang="en" sz="1200"/>
              <a:t>cholesterol</a:t>
            </a:r>
            <a:r>
              <a:rPr b="1" lang="en" sz="1200"/>
              <a:t> 200 or more : 12,165</a:t>
            </a:r>
            <a:endParaRPr b="1"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LDL </a:t>
            </a:r>
            <a:r>
              <a:rPr b="1" lang="en" sz="1200"/>
              <a:t>cholesterol</a:t>
            </a:r>
            <a:r>
              <a:rPr b="1" lang="en" sz="1200"/>
              <a:t> 400 or more : 593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LDL </a:t>
            </a:r>
            <a:r>
              <a:rPr b="1" lang="en" sz="1200"/>
              <a:t>cholesterol</a:t>
            </a:r>
            <a:r>
              <a:rPr b="1" lang="en" sz="1200"/>
              <a:t> 1000 or more : 314</a:t>
            </a:r>
            <a:endParaRPr b="1" sz="1200"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3603650"/>
            <a:ext cx="44862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75" y="1176750"/>
            <a:ext cx="8752050" cy="21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3055175" y="3686525"/>
            <a:ext cx="947400" cy="1034400"/>
          </a:xfrm>
          <a:prstGeom prst="rect">
            <a:avLst/>
          </a:prstGeom>
          <a:solidFill>
            <a:srgbClr val="FF0000">
              <a:alpha val="2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Triglycerides</a:t>
            </a:r>
            <a:endParaRPr sz="2500"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202" cy="220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3603650"/>
            <a:ext cx="44862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3992975" y="3701000"/>
            <a:ext cx="582300" cy="1034400"/>
          </a:xfrm>
          <a:prstGeom prst="rect">
            <a:avLst/>
          </a:prstGeom>
          <a:solidFill>
            <a:srgbClr val="FF0000">
              <a:alpha val="2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5643900" y="3413175"/>
            <a:ext cx="3347700" cy="14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Triglycerides 200 or more : 146,529</a:t>
            </a:r>
            <a:endParaRPr b="1"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Triglycerides 400 or more : 18,830</a:t>
            </a:r>
            <a:endParaRPr b="1"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Triglycerides 600 or more : 4,751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Triglycerides 800 or more : 1,393</a:t>
            </a:r>
            <a:endParaRPr b="1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Fasting blood sugar</a:t>
            </a:r>
            <a:endParaRPr sz="2500"/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2581425" y="3749625"/>
            <a:ext cx="62508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Fasting blood sugar 126 or more : 68,990</a:t>
            </a:r>
            <a:endParaRPr b="1"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Fasting blood sugar 200 or more : 10,098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Fasting blood sugar 400 or more : 230</a:t>
            </a:r>
            <a:endParaRPr b="1" sz="1200"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200" cy="22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749625"/>
            <a:ext cx="15049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H</a:t>
            </a:r>
            <a:r>
              <a:rPr lang="en" sz="2500"/>
              <a:t>emoglobin</a:t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4273600"/>
            <a:ext cx="85206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Hemoglobin 17 or more : 27,459		Hemoglobin 20 or more : 47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Hemoglobin less than 12 : 82,187		Hemoglobin less than 8 : 1,702</a:t>
            </a:r>
            <a:endParaRPr b="1" sz="1200"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200" cy="217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40168"/>
            <a:ext cx="16192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7100" y="3583030"/>
            <a:ext cx="57626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C</a:t>
            </a:r>
            <a:r>
              <a:rPr lang="en" sz="2500"/>
              <a:t>reatinine</a:t>
            </a:r>
            <a:endParaRPr sz="2500"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4181500"/>
            <a:ext cx="85206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Creatinine 1.2 or more : 80,192		Creatinine 2.0 or more : 2,842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Creatinine 20.0 or more : 68		Creatinine less than 0.5 : 8330</a:t>
            </a:r>
            <a:endParaRPr b="1" sz="1200"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199" cy="216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27430"/>
            <a:ext cx="1190403" cy="50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57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medical examination information data</a:t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500"/>
              <a:t>Context</a:t>
            </a:r>
            <a:endParaRPr b="1" sz="1500"/>
          </a:p>
          <a:p>
            <a:pPr indent="0" lvl="0" marL="139700" marR="13970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건강검진정보 데이터는 2002년부터 2013년까지의 </a:t>
            </a:r>
            <a:r>
              <a:rPr b="1"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국민건강보험의 직장가입자</a:t>
            </a:r>
            <a:r>
              <a:rPr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b="1"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40세 이상의 피부양자</a:t>
            </a:r>
            <a:r>
              <a:rPr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세대주인 지역가입자</a:t>
            </a:r>
            <a:r>
              <a:rPr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b="1"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40세 이상의 지역가입자의 일반건강검진 결과</a:t>
            </a:r>
            <a:r>
              <a:rPr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와 이들 일반건강검진 대상자 중에 </a:t>
            </a:r>
            <a:r>
              <a:rPr b="1"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만40세와 만66세에 도달한 이들이 받게 되는 생애전환기건강진단 수검이력이 있는 각 연도별 수진자 100만 명에 대한 기본정보(성, 연령대, 시도코드 등)와 검진내역(신장, 체중, 총콜레스테롤, 혈색소 등)으로 구성된 개방데이터</a:t>
            </a:r>
            <a:r>
              <a:rPr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이다.</a:t>
            </a:r>
            <a:endParaRPr sz="1200">
              <a:solidFill>
                <a:srgbClr val="4545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45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우리는 이 100만건의 데이터를 대상으로 한 데이터 마이닝을 통해 의미있는 정보를 찾아내고자 한다. </a:t>
            </a:r>
            <a:endParaRPr sz="1200">
              <a:solidFill>
                <a:srgbClr val="4545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45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Source </a:t>
            </a:r>
            <a:endParaRPr sz="1200">
              <a:solidFill>
                <a:srgbClr val="4545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45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1397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공공데이터포털-건강검진정보(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https://www.data.go.kr/dataset/15007122/fileData.do?lang=ko</a:t>
            </a:r>
            <a:r>
              <a:rPr lang="en" sz="1200">
                <a:solidFill>
                  <a:srgbClr val="454545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1200">
              <a:solidFill>
                <a:srgbClr val="4545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AST</a:t>
            </a:r>
            <a:endParaRPr sz="2500"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4181500"/>
            <a:ext cx="8520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AST 40 or more : 71,634		AST 100 or more : 4,999		AST 200 or more : 995</a:t>
            </a:r>
            <a:endParaRPr b="1"/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201" cy="220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67387"/>
            <a:ext cx="740099" cy="46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199" y="3567387"/>
            <a:ext cx="3284976" cy="461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ALT</a:t>
            </a:r>
            <a:endParaRPr/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4181500"/>
            <a:ext cx="85206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ALT 40 or more : 122,229		ALT 100 or more : 10,617		ALT 200 or more : 1,340</a:t>
            </a:r>
            <a:endParaRPr b="1"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198" cy="217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67387"/>
            <a:ext cx="740099" cy="46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199" y="3567387"/>
            <a:ext cx="3284976" cy="461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Gamma </a:t>
            </a:r>
            <a:r>
              <a:rPr lang="en" sz="2500"/>
              <a:t>GTP</a:t>
            </a:r>
            <a:endParaRPr sz="2500"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3876700"/>
            <a:ext cx="85206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Gamma GTP (male) 63 or more : 104,769		Gamma GTP (female) 35 or more : 52,523</a:t>
            </a:r>
            <a:endParaRPr b="1"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Gamma GTP 100 or more : 53,483			Gamma GTP 200 or more : 12,994		</a:t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Gamma GTP 300 or more : 5,405</a:t>
            </a:r>
            <a:endParaRPr b="1" sz="1200"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198" cy="2189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00418"/>
            <a:ext cx="952564" cy="476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</a:t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 = [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'sex', 'age_group', 'city_code', 'height', 'weight', 'waist', 'bp_high', 'bp_low', 'blds', 'total_chole', 'triglyceride','hdl_chole', 'ldl_chole', 'hmg', 'olig_pr', 'creatinine', 'sgot_ast', 'sgpt_alt', 'gamma_gtp', 'smoke', 'drink_yn', 'dent_exam_yn']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medi2 = medi1[c]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sns.pairplot(medi2) 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Take so much time to have the result but it should be like this  &gt;&gt;&gt;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2962" l="19465" r="32281" t="17615"/>
          <a:stretch/>
        </p:blipFill>
        <p:spPr>
          <a:xfrm>
            <a:off x="5402925" y="1762925"/>
            <a:ext cx="3176401" cy="314342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def pltscatter(x, y): 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    plt.scatter(x, y, c = "g", alpha = 0.5, label = "")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    plt.xlabel(x.name)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    plt.ylabel(y.name)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    plt.legend(loc = 2)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    plt.show()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310" name="Shape 310"/>
          <p:cNvSpPr txBox="1"/>
          <p:nvPr/>
        </p:nvSpPr>
        <p:spPr>
          <a:xfrm>
            <a:off x="4880275" y="1171600"/>
            <a:ext cx="3516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pltscatter(md["SGPT_ALT"], md["GAMMA_GTP"])</a:t>
            </a:r>
            <a:endParaRPr b="1" sz="1200"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900" y="1768875"/>
            <a:ext cx="3710375" cy="25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</a:t>
            </a:r>
            <a:endParaRPr/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1593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3810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pltscatter(md["BMI"], md["WAIST"])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25" y="1682750"/>
            <a:ext cx="3691300" cy="2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4880275" y="1171600"/>
            <a:ext cx="3516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pltscatter(md["BMI"], md["BP_HIGH"])</a:t>
            </a:r>
            <a:endParaRPr b="1" sz="1200"/>
          </a:p>
        </p:txBody>
      </p:sp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50" y="1682750"/>
            <a:ext cx="3710372" cy="2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</a:t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1593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3810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pltscatter(md["BMI"], md["HDL_CHOLE"])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328" name="Shape 328"/>
          <p:cNvSpPr txBox="1"/>
          <p:nvPr/>
        </p:nvSpPr>
        <p:spPr>
          <a:xfrm>
            <a:off x="4727875" y="1171600"/>
            <a:ext cx="3516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pltscatter(md["DRK_YN"], md["BMI"])</a:t>
            </a:r>
            <a:endParaRPr b="1" sz="1200"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50" y="1655500"/>
            <a:ext cx="3833675" cy="258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875" y="1642513"/>
            <a:ext cx="3833669" cy="2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correlation</a:t>
            </a:r>
            <a:endParaRPr/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3810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re = md.corr(method='pearson')</a:t>
            </a:r>
            <a:endParaRPr b="1" sz="1200"/>
          </a:p>
          <a:p>
            <a:pPr indent="3810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print(re)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650" y="1058225"/>
            <a:ext cx="5356800" cy="3845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" name="Shape 338"/>
          <p:cNvSpPr/>
          <p:nvPr/>
        </p:nvSpPr>
        <p:spPr>
          <a:xfrm>
            <a:off x="4837100" y="1755800"/>
            <a:ext cx="545100" cy="348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4837100" y="3383050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4912150" y="4076475"/>
            <a:ext cx="545100" cy="2370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5323975" y="1755800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6840075" y="4783225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6458850" y="1406075"/>
            <a:ext cx="10266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6458850" y="1526975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6840075" y="1755800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6404650" y="1874825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7003950" y="1984625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6404650" y="3383050"/>
            <a:ext cx="10266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6458850" y="4083163"/>
            <a:ext cx="545100" cy="2370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correlation</a:t>
            </a: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775" y="1058225"/>
            <a:ext cx="4799376" cy="37804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" name="Shape 356"/>
          <p:cNvSpPr/>
          <p:nvPr/>
        </p:nvSpPr>
        <p:spPr>
          <a:xfrm>
            <a:off x="4002875" y="1779800"/>
            <a:ext cx="545100" cy="2208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4002875" y="1452550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5044650" y="2123750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4073750" y="2569575"/>
            <a:ext cx="545100" cy="2208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4152050" y="3017275"/>
            <a:ext cx="545100" cy="2208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4002875" y="3359350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073750" y="3786500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3900025" y="4681900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6794675" y="1879700"/>
            <a:ext cx="545100" cy="2208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6872025" y="3709150"/>
            <a:ext cx="545100" cy="1209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correlation</a:t>
            </a:r>
            <a:endParaRPr/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600" y="1058225"/>
            <a:ext cx="4976917" cy="378047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Shape 372"/>
          <p:cNvSpPr/>
          <p:nvPr/>
        </p:nvSpPr>
        <p:spPr>
          <a:xfrm>
            <a:off x="4136275" y="3706750"/>
            <a:ext cx="545100" cy="2208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4595525" y="1404375"/>
            <a:ext cx="1014900" cy="1593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4503600" y="1761725"/>
            <a:ext cx="1014900" cy="2208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4595525" y="3335525"/>
            <a:ext cx="1014900" cy="1593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4595525" y="4139475"/>
            <a:ext cx="503400" cy="1593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Preview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10,000,000 rows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/>
              <a:t> 31 columns</a:t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10218" l="17807" r="11104" t="38277"/>
          <a:stretch/>
        </p:blipFill>
        <p:spPr>
          <a:xfrm>
            <a:off x="592500" y="1663825"/>
            <a:ext cx="8040552" cy="309489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correlation</a:t>
            </a:r>
            <a:endParaRPr/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500" y="1058225"/>
            <a:ext cx="2044625" cy="392820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Shape 383"/>
          <p:cNvSpPr/>
          <p:nvPr/>
        </p:nvSpPr>
        <p:spPr>
          <a:xfrm>
            <a:off x="4402875" y="1841125"/>
            <a:ext cx="702900" cy="2331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3241975" y="1841125"/>
            <a:ext cx="702900" cy="233100"/>
          </a:xfrm>
          <a:prstGeom prst="rect">
            <a:avLst/>
          </a:prstGeom>
          <a:solidFill>
            <a:srgbClr val="FF7676">
              <a:alpha val="557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462200" y="2538675"/>
            <a:ext cx="702900" cy="2331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3241975" y="2538675"/>
            <a:ext cx="702900" cy="2331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4521525" y="3653550"/>
            <a:ext cx="702900" cy="2331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3241975" y="3653550"/>
            <a:ext cx="869700" cy="2331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4402875" y="3320125"/>
            <a:ext cx="702900" cy="1044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241975" y="3320125"/>
            <a:ext cx="702900" cy="1044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3241975" y="2993750"/>
            <a:ext cx="869700" cy="1044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4636225" y="2993750"/>
            <a:ext cx="702900" cy="1044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Visualisation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Histogram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Barplot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</a:t>
            </a:r>
            <a:endParaRPr/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medi1['total_chole'].plot(kind='hist', bins=100)   </a:t>
            </a:r>
            <a:endParaRPr i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plt.xlabel('Total_Cholestrol')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 b="26317" l="56108" r="20020" t="47996"/>
          <a:stretch/>
        </p:blipFill>
        <p:spPr>
          <a:xfrm>
            <a:off x="719850" y="1945950"/>
            <a:ext cx="3482762" cy="22530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4">
            <a:alphaModFix/>
          </a:blip>
          <a:srcRect b="5187" l="55831" r="19853" t="68731"/>
          <a:stretch/>
        </p:blipFill>
        <p:spPr>
          <a:xfrm>
            <a:off x="4938940" y="1945950"/>
            <a:ext cx="3493833" cy="22530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Shape 407"/>
          <p:cNvSpPr txBox="1"/>
          <p:nvPr/>
        </p:nvSpPr>
        <p:spPr>
          <a:xfrm>
            <a:off x="4906325" y="1161500"/>
            <a:ext cx="3609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medi1['blds'].plot(kind='hist', bins=100) 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plt.xlabel('Fasting blood sugar')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</a:t>
            </a:r>
            <a:endParaRPr/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medi1['bp_high'].plot(kind='hist', bins=100)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plt.xlim(xmin = 50, xmax = 200)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plt.xlabel('Highest Blood Pressure')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11192" l="55862" r="19699" t="62845"/>
          <a:stretch/>
        </p:blipFill>
        <p:spPr>
          <a:xfrm>
            <a:off x="534550" y="2059225"/>
            <a:ext cx="3527824" cy="22530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Shape 415"/>
          <p:cNvSpPr txBox="1"/>
          <p:nvPr/>
        </p:nvSpPr>
        <p:spPr>
          <a:xfrm>
            <a:off x="4767825" y="1158250"/>
            <a:ext cx="31722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medi1['bp_low'].plot(kind='hist', bins=100)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plt.xlim(xmin = 30, xmax = 130)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plt.xlabel('Lowest Blood Pressure')</a:t>
            </a:r>
            <a:endParaRPr sz="12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4">
            <a:alphaModFix/>
          </a:blip>
          <a:srcRect b="11167" l="56089" r="19893" t="63028"/>
          <a:stretch/>
        </p:blipFill>
        <p:spPr>
          <a:xfrm>
            <a:off x="4828465" y="2016375"/>
            <a:ext cx="3554586" cy="229592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Barplot</a:t>
            </a:r>
            <a:endParaRPr/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311700" y="1171600"/>
            <a:ext cx="4053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sns.countplot(medi1['sex'])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plt.xlabel('Sex', fontsize=10)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plt.ylabel('Numbers', fontsize=10)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plt.title('Gender distribution in 2014')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3">
            <a:alphaModFix/>
          </a:blip>
          <a:srcRect b="16858" l="55981" r="19845" t="55662"/>
          <a:stretch/>
        </p:blipFill>
        <p:spPr>
          <a:xfrm>
            <a:off x="589675" y="2271125"/>
            <a:ext cx="3139000" cy="21452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4" name="Shape 424"/>
          <p:cNvSpPr txBox="1"/>
          <p:nvPr>
            <p:ph idx="1" type="body"/>
          </p:nvPr>
        </p:nvSpPr>
        <p:spPr>
          <a:xfrm>
            <a:off x="4498225" y="1171600"/>
            <a:ext cx="4053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ns.countplot(medi1['age_group'])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plt.xlabel('Age Group', fontsize=10)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plt.ylabel('Numbers', fontsize=10)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plt.title('Age Group in 2014')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We observe the age groups between 5-18,  not 1-14 which are the original age groups indicated by the Data Portal Site.  </a:t>
            </a:r>
            <a:endParaRPr i="1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Shape 425"/>
          <p:cNvPicPr preferRelativeResize="0"/>
          <p:nvPr/>
        </p:nvPicPr>
        <p:blipFill rotWithShape="1">
          <a:blip r:embed="rId4">
            <a:alphaModFix/>
          </a:blip>
          <a:srcRect b="16859" l="56179" r="19756" t="55829"/>
          <a:stretch/>
        </p:blipFill>
        <p:spPr>
          <a:xfrm>
            <a:off x="4815775" y="2215525"/>
            <a:ext cx="3225575" cy="220087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Barplot</a:t>
            </a:r>
            <a:endParaRPr/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311700" y="1171600"/>
            <a:ext cx="4053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sns.countplot(medi1['city_code'])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plt.xlabel('City Code', fontsize=10)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plt.ylabel('Numbers', fontsize=10)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plt.title('City Code in 2014')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##41(Gyeonggi) &gt; 11(Seoul) &gt; 26(Busan) &gt;48(GyeongSangNamDo) &gt; 47(GyeongSangBukDo</a:t>
            </a:r>
            <a:endParaRPr i="1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4498225" y="1171600"/>
            <a:ext cx="4053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sns.countplot(medi1['smoke'])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plt.xlabel('Smoking status', fontsize=10)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plt.ylabel('Numbers', fontsize=10)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plt.title('Smoking Status in 2014')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b="17146" l="55899" r="19909" t="55947"/>
          <a:stretch/>
        </p:blipFill>
        <p:spPr>
          <a:xfrm>
            <a:off x="530400" y="2215525"/>
            <a:ext cx="3194302" cy="213577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b="19451" l="55910" r="19991" t="53170"/>
          <a:stretch/>
        </p:blipFill>
        <p:spPr>
          <a:xfrm>
            <a:off x="4763425" y="2166125"/>
            <a:ext cx="3194302" cy="218162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 handling</a:t>
            </a:r>
            <a:endParaRPr/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Correct values in ‘sight_left’ and ‘sight_right’ for calculating the mean more precisely:</a:t>
            </a:r>
            <a:endParaRPr b="1" sz="1200"/>
          </a:p>
          <a:p>
            <a:pPr indent="381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md.loc[md["좌시력"] == 9.9, "좌시력"] = 0.0</a:t>
            </a:r>
            <a:endParaRPr b="1" sz="1200"/>
          </a:p>
          <a:p>
            <a:pPr indent="381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md.loc[md["우시력"] == 9.9, "우시력"] = 0.0</a:t>
            </a:r>
            <a:endParaRPr b="1" sz="1200"/>
          </a:p>
          <a:p>
            <a:pPr indent="381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381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means = md.groupby(["연령대코드", "성별코드"], as_index=False)[["좌시력", "우시력"]].mean()</a:t>
            </a:r>
            <a:endParaRPr b="1" sz="1200"/>
          </a:p>
          <a:p>
            <a:pPr indent="381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print(means)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775" y="2692225"/>
            <a:ext cx="1774000" cy="22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 handling</a:t>
            </a:r>
            <a:endParaRPr/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Handle Missing values in ‘sight_left’ and ‘sight_right’: Fill missing values with the mean by ‘age_group’ &amp; ‘sex’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        md["좌시력"].fillna(md.groupby(["연령대코드", "성별코드"])["좌시력"].transform("mean"), inplace=True)</a:t>
            </a:r>
            <a:endParaRPr b="1" sz="1200"/>
          </a:p>
          <a:p>
            <a:pPr indent="381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md["우시력"].fillna(md.groupby(["연령대코드", "성별코드"])["우시력"].transform("mean"), inplace=True)</a:t>
            </a:r>
            <a:endParaRPr b="1" sz="1200"/>
          </a:p>
          <a:p>
            <a:pPr indent="381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Handle Missing values in ‘hear_left’ and ‘hear_right’: Make a new category(meaning “NOT ENTERED”)</a:t>
            </a:r>
            <a:endParaRPr b="1" sz="1200"/>
          </a:p>
          <a:p>
            <a:pPr indent="381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md.loc[md["좌청력"].isnull(), "좌청력"] = 3</a:t>
            </a:r>
            <a:endParaRPr b="1" sz="1200"/>
          </a:p>
          <a:p>
            <a:pPr indent="381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md.loc[md["우청력"].isnull(), "우청력"] = 3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graphicFrame>
        <p:nvGraphicFramePr>
          <p:cNvPr id="84" name="Shape 84"/>
          <p:cNvGraphicFramePr/>
          <p:nvPr/>
        </p:nvGraphicFramePr>
        <p:xfrm>
          <a:off x="398900" y="111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{1FE6F053-2E35-4689-A3EC-2C264BD90038}</a:tableStyleId>
              </a:tblPr>
              <a:tblGrid>
                <a:gridCol w="469875"/>
                <a:gridCol w="1341150"/>
                <a:gridCol w="1383225"/>
                <a:gridCol w="3094700"/>
                <a:gridCol w="1086975"/>
                <a:gridCol w="1057525"/>
              </a:tblGrid>
              <a:tr h="61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Variable Name in Korean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Variable Name in English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Definition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Normal Figure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Related disease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기준년도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Baseline year (2014)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가입자일련번호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memberID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Serial number of each member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성별 코드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</a:t>
                      </a:r>
                      <a:r>
                        <a:rPr lang="en" sz="1200"/>
                        <a:t>ex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Male: 1, female: 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연령 코드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</a:t>
                      </a:r>
                      <a:r>
                        <a:rPr lang="en" sz="1200"/>
                        <a:t>ge_group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­Age grouped by 5 years between 20-84 years of age/ age of + 85 is in +85 group (total group number: 14)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시도 코드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</a:t>
                      </a:r>
                      <a:r>
                        <a:rPr lang="en" sz="1200"/>
                        <a:t>ity_code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Residence city of each member 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신장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</a:t>
                      </a:r>
                      <a:r>
                        <a:rPr lang="en" sz="1200"/>
                        <a:t>eight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Height of each member (unit: 5cm)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</a:t>
            </a:r>
            <a:endParaRPr/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Finish data cleaning - o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utlier treatment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Find out a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concrete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subject to predict/classify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Missing value prediction</a:t>
            </a:r>
            <a:endParaRPr sz="4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 handling </a:t>
            </a:r>
            <a:endParaRPr/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medi1.info()  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medi1.isnull().sum()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Missing values: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1/ D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rop the missing values for following variables: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‘sight_left’, ‘sight_right’, ‘hear_left’, ‘hear_right’, ‘crs_yn’, ‘ttr_yn’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2/ Fill the missing values with the most frequent values: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‘smoke’, ‘drink_yn’,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3/ Predict the missing values from the prediction model: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‘ldl_chole’: regression analysis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‘olig_prote_cd’, : decision tree</a:t>
            </a:r>
            <a:r>
              <a:rPr lang="en" sz="1400"/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 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 b="1349" l="17654" r="69109" t="28720"/>
          <a:stretch/>
        </p:blipFill>
        <p:spPr>
          <a:xfrm>
            <a:off x="7062800" y="535950"/>
            <a:ext cx="1500725" cy="421265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76" name="Shape 476"/>
          <p:cNvCxnSpPr/>
          <p:nvPr/>
        </p:nvCxnSpPr>
        <p:spPr>
          <a:xfrm flipH="1" rot="10800000">
            <a:off x="6566650" y="1714650"/>
            <a:ext cx="447600" cy="1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Shape 477"/>
          <p:cNvSpPr txBox="1"/>
          <p:nvPr/>
        </p:nvSpPr>
        <p:spPr>
          <a:xfrm>
            <a:off x="5903250" y="1735125"/>
            <a:ext cx="7260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0.0162%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0.0160%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0.0137%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0.0134%</a:t>
            </a:r>
            <a:endParaRPr sz="1000"/>
          </a:p>
        </p:txBody>
      </p:sp>
      <p:cxnSp>
        <p:nvCxnSpPr>
          <p:cNvPr id="478" name="Shape 478"/>
          <p:cNvCxnSpPr>
            <a:stCxn id="479" idx="3"/>
          </p:cNvCxnSpPr>
          <p:nvPr/>
        </p:nvCxnSpPr>
        <p:spPr>
          <a:xfrm flipH="1" rot="10800000">
            <a:off x="6629250" y="2996988"/>
            <a:ext cx="3972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Shape 480"/>
          <p:cNvCxnSpPr>
            <a:stCxn id="479" idx="3"/>
          </p:cNvCxnSpPr>
          <p:nvPr/>
        </p:nvCxnSpPr>
        <p:spPr>
          <a:xfrm>
            <a:off x="6629250" y="3181188"/>
            <a:ext cx="3732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Shape 479"/>
          <p:cNvSpPr txBox="1"/>
          <p:nvPr/>
        </p:nvSpPr>
        <p:spPr>
          <a:xfrm>
            <a:off x="5903250" y="2966988"/>
            <a:ext cx="726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0.4242%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0.4339%</a:t>
            </a:r>
            <a:endParaRPr sz="1000"/>
          </a:p>
        </p:txBody>
      </p:sp>
      <p:sp>
        <p:nvSpPr>
          <p:cNvPr id="481" name="Shape 481"/>
          <p:cNvSpPr txBox="1"/>
          <p:nvPr/>
        </p:nvSpPr>
        <p:spPr>
          <a:xfrm>
            <a:off x="5903100" y="3611488"/>
            <a:ext cx="726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0.0382%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0.0984%</a:t>
            </a:r>
            <a:endParaRPr sz="1000"/>
          </a:p>
        </p:txBody>
      </p:sp>
      <p:cxnSp>
        <p:nvCxnSpPr>
          <p:cNvPr id="482" name="Shape 482"/>
          <p:cNvCxnSpPr>
            <a:stCxn id="481" idx="3"/>
          </p:cNvCxnSpPr>
          <p:nvPr/>
        </p:nvCxnSpPr>
        <p:spPr>
          <a:xfrm>
            <a:off x="6629400" y="3825688"/>
            <a:ext cx="3729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Shape 483"/>
          <p:cNvSpPr txBox="1"/>
          <p:nvPr/>
        </p:nvSpPr>
        <p:spPr>
          <a:xfrm>
            <a:off x="5903250" y="4140400"/>
            <a:ext cx="726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88.995%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61.728%</a:t>
            </a:r>
            <a:endParaRPr sz="1000"/>
          </a:p>
        </p:txBody>
      </p:sp>
      <p:cxnSp>
        <p:nvCxnSpPr>
          <p:cNvPr id="484" name="Shape 484"/>
          <p:cNvCxnSpPr>
            <a:stCxn id="483" idx="3"/>
          </p:cNvCxnSpPr>
          <p:nvPr/>
        </p:nvCxnSpPr>
        <p:spPr>
          <a:xfrm flipH="1" rot="10800000">
            <a:off x="6629250" y="4316500"/>
            <a:ext cx="373200" cy="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Drop the missing values</a:t>
            </a:r>
            <a:endParaRPr/>
          </a:p>
        </p:txBody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the missing values for sight left/right, hear left/right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medi1 = medi1.loc[medi1['sight_left'].notnull()]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medi1 = medi1.loc[medi1['sight_right'].notnull()]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medi1 = medi1.loc[medi1['hear_left'].notnull()]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medi1 = medi1.loc[medi1['hear_right'].notnull()]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medi1.isnull().sum()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 b="7134" l="55567" r="31743" t="38446"/>
          <a:stretch/>
        </p:blipFill>
        <p:spPr>
          <a:xfrm>
            <a:off x="6969625" y="1171600"/>
            <a:ext cx="1379574" cy="35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Fill the missing values with the most frequent values</a:t>
            </a:r>
            <a:endParaRPr sz="2400"/>
          </a:p>
        </p:txBody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 the missing values with the most frequent values: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 smoke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most_freq = medi1['smoke'].mode()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medi1['smoke'].fillna(most_freq[0], inplace=True)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505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 drink_yn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most_freq1 = medi1['drink_yn'].mode()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medi1['drink_yn'].fillna(most_freq1[0], inplace=True)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medi1.isnull().sum()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 b="4496" l="55381" r="31369" t="41397"/>
          <a:stretch/>
        </p:blipFill>
        <p:spPr>
          <a:xfrm>
            <a:off x="6738375" y="1171604"/>
            <a:ext cx="1515125" cy="372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Reduction of data dimension</a:t>
            </a:r>
            <a:endParaRPr sz="3600"/>
          </a:p>
        </p:txBody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only useful variables: missing only 252 values : drop 'crs_yn' and 'ttr_yn'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= ['member_id', 'sex', 'age_group', 'city_code', 'height', 'weight', 'waist',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'sight_left', 'sight_right', 'hear_left', 'hear_right',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'bp_high', 'bp_low', 'blds', 'total_chole', 'triglyceride',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'hdl_chole', 'ldl_chole', 'hmg', 'creatinine',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'sgot_ast', 'sgpt_alt', 'gamma_gtp', 'smoke', 'drink_yn',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'dent_exam_yn','BMI', 'Obesity']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medi2 = medi1[c]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medi2.isnull().sum()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10229" l="55474" r="34449" t="44344"/>
          <a:stretch/>
        </p:blipFill>
        <p:spPr>
          <a:xfrm>
            <a:off x="7065300" y="1171588"/>
            <a:ext cx="1315801" cy="356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 missing values with regression analysis </a:t>
            </a:r>
            <a:endParaRPr sz="2400"/>
          </a:p>
        </p:txBody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Step1. make a seperate dataset with/without the missing value : train data and test data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train data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medi3_data = medi2.dropna(axis=0)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medi3_data.isnull().sum()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test data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medi3_test = medi2.loc[medi2['ldl_chole'].isnull()]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medi3_test.isnull().sum()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 missing values with regression analysis </a:t>
            </a:r>
            <a:endParaRPr sz="2400"/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2. separate training/validation data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from sklearn.model_selection import train_test_split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train_set, valid_set = train_test_split(medi3_data, test_size = 0.3)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train_set.shape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valid_set.shape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Shape 518"/>
          <p:cNvPicPr preferRelativeResize="0"/>
          <p:nvPr/>
        </p:nvPicPr>
        <p:blipFill rotWithShape="1">
          <a:blip r:embed="rId3">
            <a:alphaModFix/>
          </a:blip>
          <a:srcRect b="4341" l="55474" r="32956" t="86976"/>
          <a:stretch/>
        </p:blipFill>
        <p:spPr>
          <a:xfrm>
            <a:off x="6251950" y="1594875"/>
            <a:ext cx="1977675" cy="8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 missing values with regression analysis </a:t>
            </a:r>
            <a:endParaRPr sz="2400"/>
          </a:p>
        </p:txBody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3. Make and apply the regression model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import statsmodels.formula.api as sm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from statsmodels.sandbox.regression.predstd import wls_prediction_std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lm model 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lm1 = sm.ols(formula='ldl_chole ~ bp_high+total_chole+hdl_chole+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blds+hmg+BMI+blds+triglyceride+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smoke+drink_yn', data=train_set).fit()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lm1.summary()     </a:t>
            </a: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R-squared: 0.643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lm model validation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pred1 = lm1.predict(valid_set)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actual = valid_set['ldl_chole']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predict1 = pred1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mse_m1 = sum((actual - predict1)**2)/len(actual)  </a:t>
            </a: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 622.20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rmse_m1 = (mse_m1)**0.5                                     </a:t>
            </a: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 24.94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3">
            <a:alphaModFix/>
          </a:blip>
          <a:srcRect b="10232" l="55473" r="10562" t="37983"/>
          <a:stretch/>
        </p:blipFill>
        <p:spPr>
          <a:xfrm>
            <a:off x="5358800" y="1554400"/>
            <a:ext cx="3473501" cy="318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 missing values with regression analysis </a:t>
            </a:r>
            <a:endParaRPr sz="2400"/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4. Choose the regression model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lm1 = sm.ols(formula='ldl_chole ~ bp_high+total_chole+hdl_chole+blds+hmg+BMI+blds+triglyceride+smoke+drink_yn', data=train_set).fit()    </a:t>
            </a: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R-squared: 0.643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rmse_m1: 24.943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lm2 = sm.ols(formula='ldl_chole ~ sex + height+ weight + blds + total_chole + triglyceride + hdl_chole + hmg + creatinine+sgot_ast+sgpt_alt+gamma_gtp+drink_yn+BMI', data=train_set).fit()    </a:t>
            </a: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R-squared: 0.643 ## rmse_m2: 24.93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lm3 = sm.ols(formula='ldl_chole ~ height+ weight + total_chole + hdl_chole+ triglyceride + hmg +BMI', data=train_set).fit()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R-squared: 0.643 ## rmse_m3: 24.94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&gt;&gt; We choose the lm model 2 for the prediction </a:t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graphicFrame>
        <p:nvGraphicFramePr>
          <p:cNvPr id="90" name="Shape 90"/>
          <p:cNvGraphicFramePr/>
          <p:nvPr/>
        </p:nvGraphicFramePr>
        <p:xfrm>
          <a:off x="398900" y="111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{1FE6F053-2E35-4689-A3EC-2C264BD90038}</a:tableStyleId>
              </a:tblPr>
              <a:tblGrid>
                <a:gridCol w="469875"/>
                <a:gridCol w="1342500"/>
                <a:gridCol w="1358150"/>
                <a:gridCol w="3118425"/>
                <a:gridCol w="1086975"/>
                <a:gridCol w="1057525"/>
              </a:tblGrid>
              <a:tr h="61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Variable Name in Korean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Variable Name in English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Definition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Normal Figure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Related disease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체중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</a:t>
                      </a:r>
                      <a:r>
                        <a:rPr lang="en" sz="1200"/>
                        <a:t>eight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Weight of each member (unit: kg)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허리둘레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</a:t>
                      </a:r>
                      <a:r>
                        <a:rPr lang="en" sz="1200"/>
                        <a:t>aist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Waist </a:t>
                      </a:r>
                      <a:r>
                        <a:rPr lang="en" sz="1200"/>
                        <a:t>of each member (unit: cm)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시력(좌)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sight_left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Between 0.1 ~ 2.5 value (below 0.1: 0.1, blindness: 9.9)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시력(우)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sight_right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­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Between 0.1 ~ 2.5 value (below 0.1: 0.1, blindness: 9.9)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청력(좌)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</a:t>
                      </a:r>
                      <a:r>
                        <a:rPr lang="en" sz="1200"/>
                        <a:t>ear_left (Ca)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Normal:1, anormal: 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청력(우)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Hear_right (Ca)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Normal:1, anormal: 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 missing values with regression analysis </a:t>
            </a:r>
            <a:endParaRPr/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pred_test = lm2.predict(medi3_test)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pred_test.head()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medi3_test['ldl_chole'] = pred_test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medi3_test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Shape 538"/>
          <p:cNvPicPr preferRelativeResize="0"/>
          <p:nvPr/>
        </p:nvPicPr>
        <p:blipFill rotWithShape="1">
          <a:blip r:embed="rId3">
            <a:alphaModFix/>
          </a:blip>
          <a:srcRect b="3874" l="55381" r="25212" t="80931"/>
          <a:stretch/>
        </p:blipFill>
        <p:spPr>
          <a:xfrm>
            <a:off x="5502350" y="1171600"/>
            <a:ext cx="2201648" cy="103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 in urine</a:t>
            </a:r>
            <a:endParaRPr/>
          </a:p>
        </p:txBody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374300" y="1150725"/>
            <a:ext cx="6334200" cy="362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Check correlation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print(md.corr(method='pearson'))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Divid data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sklearn.model_selection import train_test_split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= md.loc[md['OLIG_PROTE_CD'].isnull()]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= md.loc[md['OLIG_PROTE_CD'].isnull() != True]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 = ['WAIST','BP_STATE','BLDS','CREATININE','GAMMA_GTP']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X_train, X_test, y_train, y_test = train_test_split(train[feat],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train['OLIG_PROTE_CD'], random_state=0)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b="0" l="77904" r="0" t="0"/>
          <a:stretch/>
        </p:blipFill>
        <p:spPr>
          <a:xfrm>
            <a:off x="7969397" y="796300"/>
            <a:ext cx="797850" cy="37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 rotWithShape="1">
          <a:blip r:embed="rId3">
            <a:alphaModFix/>
          </a:blip>
          <a:srcRect b="0" l="0" r="72081" t="0"/>
          <a:stretch/>
        </p:blipFill>
        <p:spPr>
          <a:xfrm>
            <a:off x="6961325" y="796300"/>
            <a:ext cx="1008076" cy="37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6961325" y="4317200"/>
            <a:ext cx="1806000" cy="1344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6961325" y="1652925"/>
            <a:ext cx="1806000" cy="1344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6961325" y="2504550"/>
            <a:ext cx="1806000" cy="1344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6961325" y="3704350"/>
            <a:ext cx="1806000" cy="1344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961325" y="3356175"/>
            <a:ext cx="1806000" cy="134400"/>
          </a:xfrm>
          <a:prstGeom prst="rect">
            <a:avLst/>
          </a:prstGeom>
          <a:solidFill>
            <a:srgbClr val="F4B1A2">
              <a:alpha val="5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 in urine</a:t>
            </a:r>
            <a:endParaRPr/>
          </a:p>
        </p:txBody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374300" y="1150725"/>
            <a:ext cx="6334200" cy="362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Use Decision Tree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sklearn.tree import DecisionTreeClassifier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 = DecisionTreeClassifier(max_depth=15, random_state=0)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tree.fit(X_train, y_train)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Evaluate a model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sklearn.metrics import confusion_matrix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print(confusion_matrix(y_test,tree.predict(X_test[feat])))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print(tree.score(X_train,y_train))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print(tree.score(X_test,y_test))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print(tree.feature_importances_)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825" y="3365575"/>
            <a:ext cx="40767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 in urine</a:t>
            </a:r>
            <a:endParaRPr/>
          </a:p>
        </p:txBody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374300" y="1150725"/>
            <a:ext cx="7629300" cy="362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Use Random Forest Classifier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sklearn.ensemble import RandomForestClassifier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forest = RandomForestClassifier(n_estimators=50, max_depth=15, random_state=0)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forest.fit(X_train, y_train)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Evaluate a model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sklearn.metrics import confusion_matrix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print(confusion_matrix(y_test,tree.predict(X_test[feat])))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print(forest.score(X_train, y_train))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print(forest.score(X_test, y_test))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print(forest.feature_importances_)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238" y="3227575"/>
            <a:ext cx="40862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 in urine</a:t>
            </a:r>
            <a:endParaRPr/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374300" y="1150725"/>
            <a:ext cx="7629300" cy="362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Use Gradient Boosting Classifier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sklearn.ensemble import GradientBoostingClassifier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gbrt = GradientBoostingClassifier(max_depth=5, random_state=0)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gbrt.fit(X_train, y_train)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Evaluate a model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sklearn.metrics import confusion_matrix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print(confusion_matrix(y_test,tree.predict(X_test[feat])))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print(gbrt.score(X_train, y_train))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print(gbrt.score(X_test, y_test))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print(gbrt.feature_importances_)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Shape 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088" y="3461775"/>
            <a:ext cx="410527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 in urine</a:t>
            </a:r>
            <a:endParaRPr/>
          </a:p>
        </p:txBody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374300" y="1150725"/>
            <a:ext cx="7629300" cy="362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Use K Neighbors Classifier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sklearn.neighbors import KNeighborsClassifier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clf = KNeighborsClassifier(n_neighbors=15)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clf.fit(X_train, y_train)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Evaluate a model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sklearn.metrics import confusion_matrix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print(confusion_matrix(y_test,tree.predict(X_test[feat])))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print(gbrt.score(X_train, y_train))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print(gbrt.score(X_test, y_test))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print(gbrt.feature_importances_)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350" y="3452238"/>
            <a:ext cx="409575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Protein in urine</a:t>
            </a:r>
            <a:endParaRPr/>
          </a:p>
        </p:txBody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374300" y="1150725"/>
            <a:ext cx="7629300" cy="362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Use Kernelized Support Vector Machines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sklearn.svm import SVC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svc = SVC(C=10, gamma=10)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svc.fit(X_train, y_train)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Evaluate a model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sklearn.metrics import confusion_matrix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print(confusion_matrix(y_test,tree.predict(X_test[feat])))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print(gbrt.score(X_train, y_train))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print(gbrt.score(X_test, y_test))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print(gbrt.feature_importances_)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missing value : </a:t>
            </a:r>
            <a:r>
              <a:rPr lang="en"/>
              <a:t>Protein in urine</a:t>
            </a:r>
            <a:endParaRPr/>
          </a:p>
        </p:txBody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374300" y="1150725"/>
            <a:ext cx="7629300" cy="362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## Predict missing values</a:t>
            </a:r>
            <a:endParaRPr i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md['OLIG_PROTE_CD'].loc[md['OLIG_PROTE_CD'].isnull()] = tree.predict(predict[feat])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print(md['OLIG_PROTE_CD'].isnull().sum())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251175" y="20805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</a:t>
            </a:r>
            <a:endParaRPr sz="3000"/>
          </a:p>
        </p:txBody>
      </p:sp>
      <p:pic>
        <p:nvPicPr>
          <p:cNvPr descr="Black and white upward shot of Golden Gate Bridge" id="602" name="Shape 60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graphicFrame>
        <p:nvGraphicFramePr>
          <p:cNvPr id="96" name="Shape 96"/>
          <p:cNvGraphicFramePr/>
          <p:nvPr/>
        </p:nvGraphicFramePr>
        <p:xfrm>
          <a:off x="398900" y="111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{1FE6F053-2E35-4689-A3EC-2C264BD90038}</a:tableStyleId>
              </a:tblPr>
              <a:tblGrid>
                <a:gridCol w="469875"/>
                <a:gridCol w="1624275"/>
                <a:gridCol w="1358525"/>
                <a:gridCol w="2449000"/>
                <a:gridCol w="1534750"/>
                <a:gridCol w="997025"/>
              </a:tblGrid>
              <a:tr h="61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Variable Name in Korean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Variable Name in English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Definition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Normal Figure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Related disease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수축기 혈압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</a:t>
                      </a:r>
                      <a:r>
                        <a:rPr lang="en" sz="1200"/>
                        <a:t>p_high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Maximum blood pressure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Below 120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mmHg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이완기 혈압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</a:t>
                      </a:r>
                      <a:r>
                        <a:rPr lang="en" sz="1200"/>
                        <a:t>p_low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Minimum blood pressure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Below 80mmHg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식전 혈당(공복 혈당)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blds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Fasting blood sugar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총 콜레스테롤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total_chole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­T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otal cholesterol level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150~250mg/dL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트리글리세라이드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triglyceride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Triglyceride is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 type of fat found in your blood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30~135mg/dL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HDL 콜레스테롤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hdl_chole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</a:rPr>
                        <a:t>The good kind of cholesterol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30~65mg/dL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LDL 콜레스테롤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ldl_chole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</a:rPr>
                        <a:t>The bad kind of cholesterol </a:t>
                      </a:r>
                      <a:endParaRPr sz="1200">
                        <a:solidFill>
                          <a:srgbClr val="231F2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Above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170mg/dL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graphicFrame>
        <p:nvGraphicFramePr>
          <p:cNvPr id="102" name="Shape 102"/>
          <p:cNvGraphicFramePr/>
          <p:nvPr/>
        </p:nvGraphicFramePr>
        <p:xfrm>
          <a:off x="398900" y="111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{1FE6F053-2E35-4689-A3EC-2C264BD90038}</a:tableStyleId>
              </a:tblPr>
              <a:tblGrid>
                <a:gridCol w="469875"/>
                <a:gridCol w="1454875"/>
                <a:gridCol w="1370600"/>
                <a:gridCol w="2993600"/>
                <a:gridCol w="1086975"/>
                <a:gridCol w="1057525"/>
              </a:tblGrid>
              <a:tr h="61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Variable Name in Korean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Variable Name in English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Definition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Normal Figure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Related disease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혈색소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hmg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hemoglobin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요단백 (소변검사)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olig_prote_cd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Level of protein in urine: 1(-), 2(±), 3(+1), 4(+2), 5(+3), 6(+4)</a:t>
                      </a:r>
                      <a:r>
                        <a:rPr lang="en" sz="1200">
                          <a:solidFill>
                            <a:schemeClr val="dk2"/>
                          </a:solidFill>
                        </a:rPr>
                        <a:t>*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Less than 500mg/dL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Kidney disease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혈청크레아티닌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creatinine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0.8-1.7mg/dL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(혈청지오티 ) AST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sgot_ast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­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0~40IU/L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(혈청지오티 ) ALT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sgpt_alt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0~40IU/L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" name="Shape 103"/>
          <p:cNvSpPr txBox="1"/>
          <p:nvPr/>
        </p:nvSpPr>
        <p:spPr>
          <a:xfrm>
            <a:off x="398900" y="3926625"/>
            <a:ext cx="4526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2"/>
                </a:solidFill>
              </a:rPr>
              <a:t>*</a:t>
            </a:r>
            <a:r>
              <a:rPr i="1" lang="en" sz="1000">
                <a:solidFill>
                  <a:schemeClr val="dk2"/>
                </a:solidFill>
              </a:rPr>
              <a:t>+1(30mg/dL), +2(100mg/dL), +3(300mg/dL), +4(1000mg/dL)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graphicFrame>
        <p:nvGraphicFramePr>
          <p:cNvPr id="109" name="Shape 109"/>
          <p:cNvGraphicFramePr/>
          <p:nvPr/>
        </p:nvGraphicFramePr>
        <p:xfrm>
          <a:off x="398900" y="111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{1FE6F053-2E35-4689-A3EC-2C264BD90038}</a:tableStyleId>
              </a:tblPr>
              <a:tblGrid>
                <a:gridCol w="469875"/>
                <a:gridCol w="1459050"/>
                <a:gridCol w="1366425"/>
                <a:gridCol w="2615975"/>
                <a:gridCol w="1464600"/>
                <a:gridCol w="1057525"/>
              </a:tblGrid>
              <a:tr h="61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Variable Name in Korean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Variable Name in English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Definition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Normal Figure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Related disease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감마 지티피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gamma_gtp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Male: 11~63IU/L, Female: 8~35IU/L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흡연 상태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smoke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No-smoking:1, quitted:2, smoking:3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음주 여부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drink_yn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No-drink:0, drink:1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구강검진 수검여부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dent_exam_yn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No:0, yes:1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치아우식증 여부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crs_yn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No:0, yes:1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치석 유무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ttr_yn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No:0, yes:1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데이터 공개일자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data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Baseline date for the data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